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75" r:id="rId3"/>
    <p:sldId id="382" r:id="rId4"/>
    <p:sldId id="378" r:id="rId5"/>
    <p:sldId id="379" r:id="rId6"/>
    <p:sldId id="380" r:id="rId7"/>
    <p:sldId id="3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C6B4ED-82D2-5D5F-FDAC-7B66CF055793}" v="12" dt="2024-07-08T10:45:12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0392B-471C-47C3-9D7E-82A38342D214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386D9-4EA2-41A1-953D-F7021C274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504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135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This takes about 12 minutes, show the video https://www.loom.com/share/e3a8dba592854e8ea55cf3679f8b1b7d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2093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Show video  https://www.loom.com/share/9bdd885789b74743971796d167440251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3637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Show the video https://www.loom.com/share/3df9210507e14d43bdc244ad7dba79c2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2476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9959-4755-1D08-B2D8-E4A5E4585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A5CEE-ABB5-FA68-56D9-172125A51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4451C-39DB-B256-555A-B86C8BB2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B9C43-B6D2-86BF-92E5-382A426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42D24-F172-6C4D-C817-412AED4F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ADA8D-EB45-9962-3AA0-F02C32CE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38F9A-D8D6-BBC8-CEBF-A71A0A174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E9C93-7688-C1ED-2FD8-C9AF514A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48633-7213-497D-E2E1-2C4C75D49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3AEC0-5EF6-9672-A27C-1B6F80343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7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C25785-A701-CFF8-AF80-1B0AEACC6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83A7A-8A5E-D1D6-E81B-866FE9FA9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C76A2-2824-F71E-F89C-AF9874B1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75B2-9048-CCC2-B355-3286A6872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DC45A-C50E-A521-38C7-270E7E8C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3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60300" y="3683633"/>
            <a:ext cx="89820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917661" y="3377551"/>
            <a:ext cx="962400" cy="1028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8879815" y="3377551"/>
            <a:ext cx="962400" cy="1028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-1" y="3377551"/>
            <a:ext cx="962400" cy="102800"/>
          </a:xfrm>
          <a:prstGeom prst="rect">
            <a:avLst/>
          </a:prstGeom>
          <a:solidFill>
            <a:srgbClr val="EE697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961900" y="3377551"/>
            <a:ext cx="6955600" cy="102800"/>
          </a:xfrm>
          <a:prstGeom prst="rect">
            <a:avLst/>
          </a:prstGeom>
          <a:solidFill>
            <a:srgbClr val="E938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050858"/>
            <a:ext cx="1774191" cy="80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787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" y="6"/>
            <a:ext cx="1774191" cy="807143"/>
          </a:xfrm>
          <a:prstGeom prst="rect">
            <a:avLst/>
          </a:prstGeom>
        </p:spPr>
      </p:pic>
      <p:sp>
        <p:nvSpPr>
          <p:cNvPr id="40" name="Google Shape;40;p6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1" name="Google Shape;41;p6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2" name="Google Shape;42;p6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3" name="Google Shape;43;p6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1191500" y="1600200"/>
            <a:ext cx="41824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57175" lvl="0" indent="-200025">
              <a:spcBef>
                <a:spcPts val="338"/>
              </a:spcBef>
              <a:spcAft>
                <a:spcPts val="0"/>
              </a:spcAft>
              <a:buSzPts val="2000"/>
              <a:buChar char="▷"/>
              <a:defRPr sz="1125"/>
            </a:lvl1pPr>
            <a:lvl2pPr marL="514350" lvl="1" indent="-200025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125"/>
            </a:lvl2pPr>
            <a:lvl3pPr marL="771525" lvl="2" indent="-200025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125"/>
            </a:lvl3pPr>
            <a:lvl4pPr marL="1028700" lvl="3" indent="-200025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125"/>
            </a:lvl4pPr>
            <a:lvl5pPr marL="1285875" lvl="4" indent="-200025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125"/>
            </a:lvl5pPr>
            <a:lvl6pPr marL="1543050" lvl="5" indent="-200025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125"/>
            </a:lvl6pPr>
            <a:lvl7pPr marL="1800225" lvl="6" indent="-200025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125"/>
            </a:lvl7pPr>
            <a:lvl8pPr marL="2057400" lvl="7" indent="-200025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125"/>
            </a:lvl8pPr>
            <a:lvl9pPr marL="2314575" lvl="8" indent="-200025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125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5625941" y="1600200"/>
            <a:ext cx="41824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57175" lvl="0" indent="-200025">
              <a:spcBef>
                <a:spcPts val="338"/>
              </a:spcBef>
              <a:spcAft>
                <a:spcPts val="0"/>
              </a:spcAft>
              <a:buSzPts val="2000"/>
              <a:buChar char="▷"/>
              <a:defRPr sz="1125"/>
            </a:lvl1pPr>
            <a:lvl2pPr marL="514350" lvl="1" indent="-200025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125"/>
            </a:lvl2pPr>
            <a:lvl3pPr marL="771525" lvl="2" indent="-200025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125"/>
            </a:lvl3pPr>
            <a:lvl4pPr marL="1028700" lvl="3" indent="-200025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125"/>
            </a:lvl4pPr>
            <a:lvl5pPr marL="1285875" lvl="4" indent="-200025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125"/>
            </a:lvl5pPr>
            <a:lvl6pPr marL="1543050" lvl="5" indent="-200025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125"/>
            </a:lvl6pPr>
            <a:lvl7pPr marL="1800225" lvl="6" indent="-200025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125"/>
            </a:lvl7pPr>
            <a:lvl8pPr marL="2057400" lvl="7" indent="-200025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125"/>
            </a:lvl8pPr>
            <a:lvl9pPr marL="2314575" lvl="8" indent="-200025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125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5516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BA39-A06E-6C6E-45C1-49694374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3AC1E-81AA-7D32-26C5-4ADCACCF8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8F758-BFF8-CE4E-FC18-1EF3E9EA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67E49-3B70-5896-2E4D-AE313182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5CC40-C837-D7C8-DD5B-C30FA618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37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4095F-2157-F92C-EFC2-B4E97D71E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06148-6B1A-B6B5-DD3A-F7DAD217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C27B0-536C-BB64-2352-37316F5A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CB23D-EF27-D7F0-5B29-1E6CCB29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1AFE8-C7B4-392E-A805-DA0844B6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03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3077E-1B52-39B0-363C-3BEFF62F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830B8-EB86-A43F-D225-FFA5E0B6B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4E4AC-80C8-3E55-353E-B2A95CBC2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49A24-E85A-A50E-8EBB-1A732FAC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957CE5-C952-B3B4-2BFE-6A85E28D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E718C-120C-82E1-2E0D-7E7CF793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2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97B04-450C-AC80-E0A9-2163D2F3B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CE724-2344-B140-5FAA-B86668F26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9611A-ECCA-931B-EAF8-9FE17BFD9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94BEE-CE71-C2CF-36A2-7307AA333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938528-8D71-3464-B53E-C6728D944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F52863-7FA6-6968-34E3-E9D95147D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AE7F0-FDF0-C4F0-2FC7-14018F90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E83E8F-C7DC-4F3E-10B8-35FD1749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4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A47C4-1461-EFAF-8C06-7923BB5C6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715F95-F93A-96A5-B975-23950B0A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753A3-E779-867F-E264-4C7E3A9DB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D8FEF-8619-75AF-9653-0DC143A7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5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F1E686-7AF7-5979-527C-34332876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7E51DF-536F-48CA-33EF-924AAAE9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00AF1-8142-8EFD-C572-B02C0AC3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44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3EC0A-71E7-377A-3310-58349803F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54B6-1078-D518-64C8-2740255D6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6A006-C711-10F8-437A-4FE3D7C60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63CF7-9D50-3473-8488-7B1300A1A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15FE6-059C-99F4-044C-D10D0BFDF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009ED-D0E6-3097-64BC-C9CED824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0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5FF7-5989-2516-254F-FEF138B6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73FCDC-C56E-32A8-84A5-3E30278B26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44DA5-847A-0898-E636-4201A6EE5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8B6BF-7C76-3EDD-AE17-E81C4B3D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6F762-8106-C894-9107-C76901F8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01839-55AE-4D91-5136-EF334CF2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844CE6-FA65-3F6E-1D2D-4591D49F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146BD-19B5-92EB-508E-9A92E44C1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3E515-5FE5-B903-A268-28874065D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2ED7B3-FAC7-41EE-B6C7-56336BA4B2F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05FAC-67FB-A58D-7BC2-BDDD413F3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51DA4-3D2D-8CA6-E57D-C06C0C611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D04E16-0128-4E32-A16D-A88D976B3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07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>
            <a:spLocks noGrp="1"/>
          </p:cNvSpPr>
          <p:nvPr>
            <p:ph type="ctrTitle"/>
          </p:nvPr>
        </p:nvSpPr>
        <p:spPr>
          <a:xfrm>
            <a:off x="358161" y="1339017"/>
            <a:ext cx="11336384" cy="246470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Introduction to Unifrog</a:t>
            </a:r>
            <a:br>
              <a:rPr lang="en" dirty="0"/>
            </a:br>
            <a:r>
              <a:rPr lang="en" dirty="0">
                <a:solidFill>
                  <a:schemeClr val="tx1"/>
                </a:solidFill>
              </a:rPr>
              <a:t> </a:t>
            </a:r>
            <a:br>
              <a:rPr lang="en" dirty="0"/>
            </a:br>
            <a:endParaRPr lang="e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title"/>
          </p:nvPr>
        </p:nvSpPr>
        <p:spPr>
          <a:xfrm>
            <a:off x="3134192" y="1234165"/>
            <a:ext cx="6216434" cy="701738"/>
          </a:xfrm>
          <a:prstGeom prst="rect">
            <a:avLst/>
          </a:prstGeom>
        </p:spPr>
        <p:txBody>
          <a:bodyPr spcFirstLastPara="1" vert="horz" wrap="square" lIns="51427" tIns="51427" rIns="51427" bIns="51427" rtlCol="0" anchor="b" anchorCtr="0">
            <a:noAutofit/>
          </a:bodyPr>
          <a:lstStyle/>
          <a:p>
            <a:pPr algn="ctr"/>
            <a:r>
              <a:rPr lang="en" sz="3600" u="sng" dirty="0">
                <a:ea typeface="Verdana"/>
                <a:cs typeface="Calibri"/>
              </a:rPr>
              <a:t>How can I get the most out of Unifrog?</a:t>
            </a:r>
            <a:endParaRPr lang="en" sz="3600" u="sng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950825" y="2214314"/>
            <a:ext cx="8583168" cy="3369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7" tIns="51427" rIns="51427" bIns="51427" anchor="t" anchorCtr="0">
            <a:noAutofit/>
          </a:bodyPr>
          <a:lstStyle/>
          <a:p>
            <a:pPr defTabSz="514350">
              <a:lnSpc>
                <a:spcPct val="150000"/>
              </a:lnSpc>
              <a:spcBef>
                <a:spcPts val="338"/>
              </a:spcBef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Comic Sans MS" panose="030F0702030302020204" pitchFamily="66" charset="0"/>
                <a:ea typeface="Verdana"/>
                <a:cs typeface="Lato"/>
                <a:sym typeface="Lato"/>
              </a:rPr>
              <a:t>By the end of this lesson, you will;</a:t>
            </a:r>
          </a:p>
          <a:p>
            <a:pPr defTabSz="514350">
              <a:lnSpc>
                <a:spcPct val="150000"/>
              </a:lnSpc>
              <a:spcBef>
                <a:spcPts val="338"/>
              </a:spcBef>
              <a:buClr>
                <a:srgbClr val="000000"/>
              </a:buClr>
              <a:defRPr/>
            </a:pPr>
            <a:endParaRPr lang="en-GB" sz="2000" kern="0" dirty="0">
              <a:solidFill>
                <a:srgbClr val="000000"/>
              </a:solidFill>
              <a:latin typeface="Comic Sans MS" panose="030F0702030302020204" pitchFamily="66" charset="0"/>
              <a:ea typeface="Verdana" panose="020B0604030504040204" pitchFamily="34" charset="0"/>
              <a:cs typeface="Lato"/>
              <a:sym typeface="Lato"/>
            </a:endParaRPr>
          </a:p>
          <a:p>
            <a:pPr marL="257175" indent="-257175" defTabSz="514350">
              <a:lnSpc>
                <a:spcPct val="150000"/>
              </a:lnSpc>
              <a:spcBef>
                <a:spcPts val="338"/>
              </a:spcBef>
              <a:buClr>
                <a:srgbClr val="000000"/>
              </a:buClr>
              <a:buFontTx/>
              <a:buChar char="-"/>
              <a:defRPr/>
            </a:pPr>
            <a:r>
              <a:rPr lang="en-GB" sz="2000" kern="0" dirty="0">
                <a:solidFill>
                  <a:srgbClr val="000000"/>
                </a:solidFill>
                <a:latin typeface="Comic Sans MS" panose="030F0702030302020204" pitchFamily="66" charset="0"/>
                <a:ea typeface="Verdana"/>
                <a:cs typeface="Lato"/>
              </a:rPr>
              <a:t>Know how your personality may affect what careers you suit</a:t>
            </a:r>
          </a:p>
          <a:p>
            <a:pPr marL="257175" indent="-257175" defTabSz="514350">
              <a:lnSpc>
                <a:spcPct val="150000"/>
              </a:lnSpc>
              <a:spcBef>
                <a:spcPts val="338"/>
              </a:spcBef>
              <a:buClr>
                <a:srgbClr val="000000"/>
              </a:buClr>
              <a:buFontTx/>
              <a:buChar char="-"/>
              <a:defRPr/>
            </a:pPr>
            <a:r>
              <a:rPr lang="en-GB" sz="2000" kern="0" dirty="0">
                <a:solidFill>
                  <a:srgbClr val="000000"/>
                </a:solidFill>
                <a:latin typeface="Comic Sans MS" panose="030F0702030302020204" pitchFamily="66" charset="0"/>
                <a:ea typeface="Verdana"/>
                <a:cs typeface="Lato"/>
              </a:rPr>
              <a:t>Be aware of different careers that might suit you</a:t>
            </a:r>
          </a:p>
          <a:p>
            <a:pPr marL="257175" indent="-257175" defTabSz="514350">
              <a:lnSpc>
                <a:spcPct val="150000"/>
              </a:lnSpc>
              <a:spcBef>
                <a:spcPts val="338"/>
              </a:spcBef>
              <a:buClr>
                <a:srgbClr val="000000"/>
              </a:buClr>
              <a:buFontTx/>
              <a:buChar char="-"/>
              <a:defRPr/>
            </a:pPr>
            <a:r>
              <a:rPr lang="en-GB" sz="2000" kern="0" dirty="0">
                <a:solidFill>
                  <a:srgbClr val="000000"/>
                </a:solidFill>
                <a:latin typeface="Comic Sans MS" panose="030F0702030302020204" pitchFamily="66" charset="0"/>
                <a:ea typeface="Verdana"/>
                <a:cs typeface="Lato"/>
              </a:rPr>
              <a:t>Understand the entry requirements for your possible career</a:t>
            </a:r>
            <a:endParaRPr lang="en-GB" sz="1600" kern="0" dirty="0">
              <a:solidFill>
                <a:srgbClr val="000000"/>
              </a:solidFill>
              <a:latin typeface="Comic Sans MS" panose="030F0702030302020204" pitchFamily="66" charset="0"/>
              <a:ea typeface="Verdana"/>
              <a:cs typeface="Lato"/>
            </a:endParaRPr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294574" y="4624416"/>
            <a:ext cx="308644" cy="176344"/>
          </a:xfrm>
          <a:prstGeom prst="rect">
            <a:avLst/>
          </a:prstGeom>
        </p:spPr>
        <p:txBody>
          <a:bodyPr spcFirstLastPara="1" vert="horz" wrap="square" lIns="51427" tIns="51427" rIns="51427" bIns="51427" rtlCol="0" anchor="t" anchorCtr="0">
            <a:noAutofit/>
          </a:bodyPr>
          <a:lstStyle/>
          <a:p>
            <a:pPr defTabSz="514350">
              <a:buClr>
                <a:srgbClr val="000000"/>
              </a:buClr>
              <a:defRPr/>
            </a:pPr>
            <a:fld id="{00000000-1234-1234-1234-123412341234}" type="slidenum">
              <a:rPr lang="en" sz="675" kern="0">
                <a:solidFill>
                  <a:srgbClr val="E30613"/>
                </a:solidFill>
                <a:latin typeface="Calibri"/>
              </a:rPr>
              <a:pPr defTabSz="514350">
                <a:buClr>
                  <a:srgbClr val="000000"/>
                </a:buClr>
                <a:defRPr/>
              </a:pPr>
              <a:t>2</a:t>
            </a:fld>
            <a:endParaRPr sz="675" kern="0">
              <a:solidFill>
                <a:srgbClr val="E30613"/>
              </a:solidFill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D51C52-3594-BEA2-F466-E18B06FD111B}"/>
              </a:ext>
            </a:extLst>
          </p:cNvPr>
          <p:cNvSpPr/>
          <p:nvPr/>
        </p:nvSpPr>
        <p:spPr>
          <a:xfrm>
            <a:off x="6862917" y="92152"/>
            <a:ext cx="4066162" cy="359715"/>
          </a:xfrm>
          <a:prstGeom prst="rect">
            <a:avLst/>
          </a:prstGeom>
        </p:spPr>
        <p:txBody>
          <a:bodyPr wrap="square" lIns="51435" tIns="25718" rIns="51435" bIns="25718" anchor="t">
            <a:spAutoFit/>
          </a:bodyPr>
          <a:lstStyle/>
          <a:p>
            <a:pPr defTabSz="514350">
              <a:defRPr/>
            </a:pPr>
            <a:fld id="{89FF4613-C8B5-4A4E-A99F-D10B9EAB1737}" type="datetime2">
              <a:rPr lang="en-GB" sz="2000" u="sng" dirty="0">
                <a:solidFill>
                  <a:prstClr val="black"/>
                </a:solidFill>
                <a:latin typeface="Comic Sans MS" panose="030F0702030302020204" pitchFamily="66" charset="0"/>
                <a:ea typeface="Verdana"/>
              </a:rPr>
              <a:pPr defTabSz="514350">
                <a:defRPr/>
              </a:pPr>
              <a:t>Thursday, 11 July 2024</a:t>
            </a:fld>
            <a:endParaRPr lang="en-GB" sz="1013" dirty="0">
              <a:solidFill>
                <a:prstClr val="black"/>
              </a:solidFill>
              <a:latin typeface="Comic Sans MS" panose="030F0702030302020204" pitchFamily="66" charset="0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619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0367E8-384B-1C09-BB1A-D564B6FF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                  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29329-9B00-0EFD-BD7D-C23E0478B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CBFA33-BA1D-3507-35E6-05C9006C9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8846"/>
            <a:ext cx="12192000" cy="553915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FD3F3B-C5CA-04B9-1467-ABB1CE7348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7212" y="601881"/>
            <a:ext cx="18669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007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title"/>
          </p:nvPr>
        </p:nvSpPr>
        <p:spPr>
          <a:xfrm>
            <a:off x="3134192" y="1234165"/>
            <a:ext cx="6216434" cy="701738"/>
          </a:xfrm>
          <a:prstGeom prst="rect">
            <a:avLst/>
          </a:prstGeom>
        </p:spPr>
        <p:txBody>
          <a:bodyPr spcFirstLastPara="1" vert="horz" wrap="square" lIns="51427" tIns="51427" rIns="51427" bIns="51427" rtlCol="0" anchor="b" anchorCtr="0">
            <a:noAutofit/>
          </a:bodyPr>
          <a:lstStyle/>
          <a:p>
            <a:pPr algn="ctr"/>
            <a:r>
              <a:rPr lang="en" sz="3600" u="sng" dirty="0">
                <a:ea typeface="Verdana" panose="020B0604030504040204" pitchFamily="34" charset="0"/>
                <a:cs typeface="Calibri" panose="020F0502020204030204" pitchFamily="34" charset="0"/>
              </a:rPr>
              <a:t>Task One</a:t>
            </a:r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294574" y="4624416"/>
            <a:ext cx="308644" cy="176344"/>
          </a:xfrm>
          <a:prstGeom prst="rect">
            <a:avLst/>
          </a:prstGeom>
        </p:spPr>
        <p:txBody>
          <a:bodyPr spcFirstLastPara="1" vert="horz" wrap="square" lIns="51427" tIns="51427" rIns="51427" bIns="51427" rtlCol="0" anchor="t" anchorCtr="0">
            <a:noAutofit/>
          </a:bodyPr>
          <a:lstStyle/>
          <a:p>
            <a:pPr defTabSz="514350">
              <a:buClr>
                <a:srgbClr val="000000"/>
              </a:buClr>
              <a:defRPr/>
            </a:pPr>
            <a:fld id="{00000000-1234-1234-1234-123412341234}" type="slidenum">
              <a:rPr lang="en" sz="675" kern="0">
                <a:solidFill>
                  <a:srgbClr val="E30613"/>
                </a:solidFill>
                <a:latin typeface="Calibri"/>
              </a:rPr>
              <a:pPr defTabSz="514350">
                <a:buClr>
                  <a:srgbClr val="000000"/>
                </a:buClr>
                <a:defRPr/>
              </a:pPr>
              <a:t>4</a:t>
            </a:fld>
            <a:endParaRPr sz="675" kern="0">
              <a:solidFill>
                <a:srgbClr val="E30613"/>
              </a:solidFill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D51C52-3594-BEA2-F466-E18B06FD111B}"/>
              </a:ext>
            </a:extLst>
          </p:cNvPr>
          <p:cNvSpPr/>
          <p:nvPr/>
        </p:nvSpPr>
        <p:spPr>
          <a:xfrm>
            <a:off x="6862917" y="92152"/>
            <a:ext cx="4066162" cy="359715"/>
          </a:xfrm>
          <a:prstGeom prst="rect">
            <a:avLst/>
          </a:prstGeom>
        </p:spPr>
        <p:txBody>
          <a:bodyPr wrap="square" lIns="51435" tIns="25718" rIns="51435" bIns="25718" anchor="t">
            <a:spAutoFit/>
          </a:bodyPr>
          <a:lstStyle/>
          <a:p>
            <a:pPr defTabSz="514350">
              <a:defRPr/>
            </a:pPr>
            <a:fld id="{89FF4613-C8B5-4A4E-A99F-D10B9EAB1737}" type="datetime2">
              <a:rPr lang="en-GB" sz="2000" u="sng" dirty="0">
                <a:solidFill>
                  <a:prstClr val="black"/>
                </a:solidFill>
                <a:latin typeface="Comic Sans MS" panose="030F0702030302020204" pitchFamily="66" charset="0"/>
                <a:ea typeface="Verdana"/>
              </a:rPr>
              <a:pPr defTabSz="514350">
                <a:defRPr/>
              </a:pPr>
              <a:t>Thursday, 11 July 2024</a:t>
            </a:fld>
            <a:endParaRPr lang="en-GB" sz="1013" dirty="0">
              <a:solidFill>
                <a:prstClr val="black"/>
              </a:solidFill>
              <a:latin typeface="Comic Sans MS" panose="030F0702030302020204" pitchFamily="66" charset="0"/>
              <a:ea typeface="Verdana"/>
            </a:endParaRP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6D4385E8-3148-9BBC-B2FE-BA2CC382868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57175" lvl="0" indent="-200025" algn="l" defTabSz="914400" rtl="0" eaLnBrk="1" latinLnBrk="0" hangingPunct="1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▷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lvl="1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1525" lvl="2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5875" lvl="4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3050" lvl="5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00225" lvl="6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lvl="7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14575" lvl="8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Log onto Unifrog (you should have done this but if you have not here should be an email in your inbox form September time)</a:t>
            </a:r>
          </a:p>
          <a:p>
            <a:r>
              <a:rPr lang="en-GB" sz="2800" dirty="0"/>
              <a:t>If you can’t find it </a:t>
            </a:r>
            <a:r>
              <a:rPr lang="en-GB" sz="2800" dirty="0">
                <a:latin typeface="Open Sans" panose="020B0606030504020204" pitchFamily="34" charset="0"/>
                <a:ea typeface="Calibri" panose="020F0502020204030204" pitchFamily="34" charset="0"/>
              </a:rPr>
              <a:t> https://www.unifrog.org/sign-in  and click reset password/resend welcome email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3305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294574" y="4624416"/>
            <a:ext cx="308644" cy="176344"/>
          </a:xfrm>
          <a:prstGeom prst="rect">
            <a:avLst/>
          </a:prstGeom>
        </p:spPr>
        <p:txBody>
          <a:bodyPr spcFirstLastPara="1" vert="horz" wrap="square" lIns="51427" tIns="51427" rIns="51427" bIns="51427" rtlCol="0" anchor="t" anchorCtr="0">
            <a:noAutofit/>
          </a:bodyPr>
          <a:lstStyle/>
          <a:p>
            <a:pPr defTabSz="514350">
              <a:buClr>
                <a:srgbClr val="000000"/>
              </a:buClr>
              <a:defRPr/>
            </a:pPr>
            <a:fld id="{00000000-1234-1234-1234-123412341234}" type="slidenum">
              <a:rPr lang="en" sz="675" kern="0">
                <a:solidFill>
                  <a:srgbClr val="E30613"/>
                </a:solidFill>
                <a:latin typeface="Calibri"/>
              </a:rPr>
              <a:pPr defTabSz="514350">
                <a:buClr>
                  <a:srgbClr val="000000"/>
                </a:buClr>
                <a:defRPr/>
              </a:pPr>
              <a:t>5</a:t>
            </a:fld>
            <a:endParaRPr sz="675" kern="0">
              <a:solidFill>
                <a:srgbClr val="E30613"/>
              </a:solidFill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D51C52-3594-BEA2-F466-E18B06FD111B}"/>
              </a:ext>
            </a:extLst>
          </p:cNvPr>
          <p:cNvSpPr/>
          <p:nvPr/>
        </p:nvSpPr>
        <p:spPr>
          <a:xfrm>
            <a:off x="6862917" y="92152"/>
            <a:ext cx="4066162" cy="359715"/>
          </a:xfrm>
          <a:prstGeom prst="rect">
            <a:avLst/>
          </a:prstGeom>
        </p:spPr>
        <p:txBody>
          <a:bodyPr wrap="square" lIns="51435" tIns="25718" rIns="51435" bIns="25718" anchor="t">
            <a:spAutoFit/>
          </a:bodyPr>
          <a:lstStyle/>
          <a:p>
            <a:pPr defTabSz="514350">
              <a:defRPr/>
            </a:pPr>
            <a:fld id="{89FF4613-C8B5-4A4E-A99F-D10B9EAB1737}" type="datetime2">
              <a:rPr lang="en-GB" sz="2000" u="sng" dirty="0">
                <a:solidFill>
                  <a:prstClr val="black"/>
                </a:solidFill>
                <a:latin typeface="Comic Sans MS" panose="030F0702030302020204" pitchFamily="66" charset="0"/>
                <a:ea typeface="Verdana"/>
              </a:rPr>
              <a:pPr defTabSz="514350">
                <a:defRPr/>
              </a:pPr>
              <a:t>Thursday, 11 July 2024</a:t>
            </a:fld>
            <a:endParaRPr lang="en-GB" sz="1013" dirty="0">
              <a:solidFill>
                <a:prstClr val="black"/>
              </a:solidFill>
              <a:latin typeface="Comic Sans MS" panose="030F0702030302020204" pitchFamily="66" charset="0"/>
              <a:ea typeface="Verdana"/>
            </a:endParaRP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6D4385E8-3148-9BBC-B2FE-BA2CC382868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57175" lvl="0" indent="-200025" algn="l" defTabSz="914400" rtl="0" eaLnBrk="1" latinLnBrk="0" hangingPunct="1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▷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lvl="1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1525" lvl="2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5875" lvl="4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3050" lvl="5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00225" lvl="6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lvl="7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14575" lvl="8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endParaRPr lang="en-GB" sz="2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BF9AC1-123A-3E48-9CA3-D1218778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3A5F4D-65FE-FA3E-ACFF-11974C357A54}"/>
              </a:ext>
            </a:extLst>
          </p:cNvPr>
          <p:cNvSpPr txBox="1"/>
          <p:nvPr/>
        </p:nvSpPr>
        <p:spPr>
          <a:xfrm>
            <a:off x="685675" y="1583558"/>
            <a:ext cx="104763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Complete personality profile, this is a fun task that will allow you to learn a little about yourself and the different careers which you might enjoy in the future</a:t>
            </a:r>
          </a:p>
          <a:p>
            <a:endParaRPr lang="en-GB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4AC13B-62B7-426E-D517-BC11B2ACC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171" y="2938244"/>
            <a:ext cx="5765076" cy="31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03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294574" y="4624416"/>
            <a:ext cx="308644" cy="176344"/>
          </a:xfrm>
          <a:prstGeom prst="rect">
            <a:avLst/>
          </a:prstGeom>
        </p:spPr>
        <p:txBody>
          <a:bodyPr spcFirstLastPara="1" vert="horz" wrap="square" lIns="51427" tIns="51427" rIns="51427" bIns="51427" rtlCol="0" anchor="t" anchorCtr="0">
            <a:noAutofit/>
          </a:bodyPr>
          <a:lstStyle/>
          <a:p>
            <a:pPr defTabSz="514350">
              <a:buClr>
                <a:srgbClr val="000000"/>
              </a:buClr>
              <a:defRPr/>
            </a:pPr>
            <a:fld id="{00000000-1234-1234-1234-123412341234}" type="slidenum">
              <a:rPr lang="en" sz="675" kern="0">
                <a:solidFill>
                  <a:srgbClr val="E30613"/>
                </a:solidFill>
                <a:latin typeface="Calibri"/>
              </a:rPr>
              <a:pPr defTabSz="514350">
                <a:buClr>
                  <a:srgbClr val="000000"/>
                </a:buClr>
                <a:defRPr/>
              </a:pPr>
              <a:t>6</a:t>
            </a:fld>
            <a:endParaRPr sz="675" kern="0">
              <a:solidFill>
                <a:srgbClr val="E30613"/>
              </a:solidFill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D51C52-3594-BEA2-F466-E18B06FD111B}"/>
              </a:ext>
            </a:extLst>
          </p:cNvPr>
          <p:cNvSpPr/>
          <p:nvPr/>
        </p:nvSpPr>
        <p:spPr>
          <a:xfrm>
            <a:off x="6862917" y="92152"/>
            <a:ext cx="4066162" cy="359715"/>
          </a:xfrm>
          <a:prstGeom prst="rect">
            <a:avLst/>
          </a:prstGeom>
        </p:spPr>
        <p:txBody>
          <a:bodyPr wrap="square" lIns="51435" tIns="25718" rIns="51435" bIns="25718" anchor="t">
            <a:spAutoFit/>
          </a:bodyPr>
          <a:lstStyle/>
          <a:p>
            <a:pPr defTabSz="514350">
              <a:defRPr/>
            </a:pPr>
            <a:fld id="{89FF4613-C8B5-4A4E-A99F-D10B9EAB1737}" type="datetime2">
              <a:rPr lang="en-GB" sz="2000" u="sng" dirty="0">
                <a:solidFill>
                  <a:prstClr val="black"/>
                </a:solidFill>
                <a:latin typeface="Comic Sans MS" panose="030F0702030302020204" pitchFamily="66" charset="0"/>
                <a:ea typeface="Verdana"/>
              </a:rPr>
              <a:pPr defTabSz="514350">
                <a:defRPr/>
              </a:pPr>
              <a:t>Thursday, 11 July 2024</a:t>
            </a:fld>
            <a:endParaRPr lang="en-GB" sz="1013" dirty="0">
              <a:solidFill>
                <a:prstClr val="black"/>
              </a:solidFill>
              <a:latin typeface="Comic Sans MS" panose="030F0702030302020204" pitchFamily="66" charset="0"/>
              <a:ea typeface="Verdana"/>
            </a:endParaRP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6D4385E8-3148-9BBC-B2FE-BA2CC382868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57175" lvl="0" indent="-200025" algn="l" defTabSz="914400" rtl="0" eaLnBrk="1" latinLnBrk="0" hangingPunct="1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▷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lvl="1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1525" lvl="2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5875" lvl="4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3050" lvl="5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00225" lvl="6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lvl="7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14575" lvl="8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endParaRPr lang="en-GB" sz="2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BF9AC1-123A-3E48-9CA3-D1218778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FB6868-F541-D12A-9504-56B1C0F51F14}"/>
              </a:ext>
            </a:extLst>
          </p:cNvPr>
          <p:cNvSpPr txBox="1"/>
          <p:nvPr/>
        </p:nvSpPr>
        <p:spPr>
          <a:xfrm>
            <a:off x="566057" y="2104571"/>
            <a:ext cx="110478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Once you have completed the Personality profile check out your results.  Here you will find a link to the careers that you might be interested in.</a:t>
            </a:r>
          </a:p>
          <a:p>
            <a:endParaRPr lang="en-GB" sz="2800" dirty="0"/>
          </a:p>
          <a:p>
            <a:r>
              <a:rPr lang="en-GB" sz="2800" dirty="0"/>
              <a:t>Using the link, exploring the suggested careers and favourite at least one career profile in the Careers library</a:t>
            </a:r>
          </a:p>
        </p:txBody>
      </p:sp>
    </p:spTree>
    <p:extLst>
      <p:ext uri="{BB962C8B-B14F-4D97-AF65-F5344CB8AC3E}">
        <p14:creationId xmlns:p14="http://schemas.microsoft.com/office/powerpoint/2010/main" val="266776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294574" y="4624416"/>
            <a:ext cx="308644" cy="176344"/>
          </a:xfrm>
          <a:prstGeom prst="rect">
            <a:avLst/>
          </a:prstGeom>
        </p:spPr>
        <p:txBody>
          <a:bodyPr spcFirstLastPara="1" vert="horz" wrap="square" lIns="51427" tIns="51427" rIns="51427" bIns="51427" rtlCol="0" anchor="t" anchorCtr="0">
            <a:noAutofit/>
          </a:bodyPr>
          <a:lstStyle/>
          <a:p>
            <a:pPr defTabSz="514350">
              <a:buClr>
                <a:srgbClr val="000000"/>
              </a:buClr>
              <a:defRPr/>
            </a:pPr>
            <a:fld id="{00000000-1234-1234-1234-123412341234}" type="slidenum">
              <a:rPr lang="en" sz="675" kern="0">
                <a:solidFill>
                  <a:srgbClr val="E30613"/>
                </a:solidFill>
                <a:latin typeface="Calibri"/>
              </a:rPr>
              <a:pPr defTabSz="514350">
                <a:buClr>
                  <a:srgbClr val="000000"/>
                </a:buClr>
                <a:defRPr/>
              </a:pPr>
              <a:t>7</a:t>
            </a:fld>
            <a:endParaRPr sz="675" kern="0">
              <a:solidFill>
                <a:srgbClr val="E30613"/>
              </a:solidFill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D51C52-3594-BEA2-F466-E18B06FD111B}"/>
              </a:ext>
            </a:extLst>
          </p:cNvPr>
          <p:cNvSpPr/>
          <p:nvPr/>
        </p:nvSpPr>
        <p:spPr>
          <a:xfrm>
            <a:off x="6862917" y="92152"/>
            <a:ext cx="4066162" cy="359715"/>
          </a:xfrm>
          <a:prstGeom prst="rect">
            <a:avLst/>
          </a:prstGeom>
        </p:spPr>
        <p:txBody>
          <a:bodyPr wrap="square" lIns="51435" tIns="25718" rIns="51435" bIns="25718" anchor="t">
            <a:spAutoFit/>
          </a:bodyPr>
          <a:lstStyle/>
          <a:p>
            <a:pPr defTabSz="514350">
              <a:defRPr/>
            </a:pPr>
            <a:fld id="{89FF4613-C8B5-4A4E-A99F-D10B9EAB1737}" type="datetime2">
              <a:rPr lang="en-GB" sz="2000" u="sng" dirty="0">
                <a:solidFill>
                  <a:prstClr val="black"/>
                </a:solidFill>
                <a:latin typeface="Comic Sans MS" panose="030F0702030302020204" pitchFamily="66" charset="0"/>
                <a:ea typeface="Verdana"/>
              </a:rPr>
              <a:pPr defTabSz="514350">
                <a:defRPr/>
              </a:pPr>
              <a:t>Thursday, 11 July 2024</a:t>
            </a:fld>
            <a:endParaRPr lang="en-GB" sz="1013" dirty="0">
              <a:solidFill>
                <a:prstClr val="black"/>
              </a:solidFill>
              <a:latin typeface="Comic Sans MS" panose="030F0702030302020204" pitchFamily="66" charset="0"/>
              <a:ea typeface="Verdana"/>
            </a:endParaRP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6D4385E8-3148-9BBC-B2FE-BA2CC382868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57175" lvl="0" indent="-200025" algn="l" defTabSz="914400" rtl="0" eaLnBrk="1" latinLnBrk="0" hangingPunct="1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▷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lvl="1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1525" lvl="2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5875" lvl="4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3050" lvl="5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00225" lvl="6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●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lvl="7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○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14575" lvl="8" indent="-2000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■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endParaRPr lang="en-GB" sz="2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BF9AC1-123A-3E48-9CA3-D12187785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200" y="0"/>
            <a:ext cx="8616800" cy="1143200"/>
          </a:xfrm>
        </p:spPr>
        <p:txBody>
          <a:bodyPr/>
          <a:lstStyle/>
          <a:p>
            <a:r>
              <a:rPr lang="en-GB" dirty="0"/>
              <a:t>Task 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FB6868-F541-D12A-9504-56B1C0F51F14}"/>
              </a:ext>
            </a:extLst>
          </p:cNvPr>
          <p:cNvSpPr txBox="1"/>
          <p:nvPr/>
        </p:nvSpPr>
        <p:spPr>
          <a:xfrm>
            <a:off x="261257" y="1106089"/>
            <a:ext cx="11195019" cy="64645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you’ve found a career that you are interested in, read the career’s profile. Here you will find lots of useful information relating to that career. </a:t>
            </a:r>
          </a:p>
          <a:p>
            <a:endParaRPr lang="en-GB" sz="24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Open Sans"/>
                <a:ea typeface="Calibri" panose="020F0502020204030204" pitchFamily="34" charset="0"/>
                <a:cs typeface="Times New Roman"/>
              </a:rPr>
              <a:t>Make a note </a:t>
            </a:r>
            <a:r>
              <a:rPr lang="en-GB" sz="2400" dirty="0">
                <a:latin typeface="Open Sans"/>
                <a:ea typeface="Calibri" panose="020F0502020204030204" pitchFamily="34" charset="0"/>
                <a:cs typeface="Times New Roman"/>
              </a:rPr>
              <a:t>in your booklet of </a:t>
            </a:r>
            <a:r>
              <a:rPr lang="en-GB" sz="2400" dirty="0">
                <a:effectLst/>
                <a:latin typeface="Open Sans"/>
                <a:ea typeface="Calibri" panose="020F0502020204030204" pitchFamily="34" charset="0"/>
                <a:cs typeface="Times New Roman"/>
              </a:rPr>
              <a:t>any of the following:</a:t>
            </a:r>
            <a:r>
              <a:rPr lang="en-GB" sz="2400" dirty="0">
                <a:latin typeface="Open Sans"/>
                <a:ea typeface="Calibri" panose="020F0502020204030204" pitchFamily="34" charset="0"/>
                <a:cs typeface="Times New Roman"/>
              </a:rPr>
              <a:t> </a:t>
            </a:r>
            <a:endParaRPr lang="en-GB" sz="24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entry requirements for this career, are there any specific subjects/qualifications you will need?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you need a university degree? If so, make a note of the subject you will need to study.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you access this career through any other route (</a:t>
            </a:r>
            <a:r>
              <a:rPr lang="en-GB" sz="24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i.e</a:t>
            </a:r>
            <a:r>
              <a:rPr lang="en-GB" sz="24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apprenticeship or internship)? If so, make a note of the sector you should look for opportunities in. 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Open Sans"/>
                <a:ea typeface="Calibri" panose="020F0502020204030204" pitchFamily="34" charset="0"/>
                <a:cs typeface="Open Sans"/>
              </a:rPr>
              <a:t>Now go to the </a:t>
            </a:r>
            <a:r>
              <a:rPr lang="en-GB" sz="2400" b="1" dirty="0">
                <a:effectLst/>
                <a:latin typeface="Open Sans"/>
                <a:ea typeface="Calibri" panose="020F0502020204030204" pitchFamily="34" charset="0"/>
                <a:cs typeface="Open Sans"/>
              </a:rPr>
              <a:t>Post 16 Intentions tool</a:t>
            </a:r>
            <a:r>
              <a:rPr lang="en-GB" sz="2400" dirty="0">
                <a:effectLst/>
                <a:latin typeface="Open Sans"/>
                <a:ea typeface="Calibri" panose="020F0502020204030204" pitchFamily="34" charset="0"/>
                <a:cs typeface="Open Sans"/>
              </a:rPr>
              <a:t> and record your dream career and two pathways to reach your chosen career</a:t>
            </a:r>
            <a:r>
              <a:rPr lang="en-GB" sz="2400" dirty="0">
                <a:latin typeface="Open Sans"/>
                <a:ea typeface="Calibri" panose="020F0502020204030204" pitchFamily="34" charset="0"/>
                <a:cs typeface="Open Sans"/>
              </a:rPr>
              <a:t> in your booklet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12549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387</Words>
  <Application>Microsoft Office PowerPoint</Application>
  <PresentationFormat>Widescreen</PresentationFormat>
  <Paragraphs>38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Comic Sans MS</vt:lpstr>
      <vt:lpstr>Open Sans</vt:lpstr>
      <vt:lpstr>Symbol</vt:lpstr>
      <vt:lpstr>Verdana</vt:lpstr>
      <vt:lpstr>Office Theme</vt:lpstr>
      <vt:lpstr>Introduction to Unifrog   </vt:lpstr>
      <vt:lpstr>How can I get the most out of Unifrog?</vt:lpstr>
      <vt:lpstr>What is                   ?</vt:lpstr>
      <vt:lpstr>Task One</vt:lpstr>
      <vt:lpstr>Task 2</vt:lpstr>
      <vt:lpstr>Task 3</vt:lpstr>
      <vt:lpstr>Task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A.Pape</dc:creator>
  <cp:lastModifiedBy>A.Pape</cp:lastModifiedBy>
  <cp:revision>6</cp:revision>
  <dcterms:created xsi:type="dcterms:W3CDTF">2024-05-14T12:23:42Z</dcterms:created>
  <dcterms:modified xsi:type="dcterms:W3CDTF">2024-07-11T08:46:25Z</dcterms:modified>
</cp:coreProperties>
</file>